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990" r:id="rId2"/>
  </p:sldMasterIdLst>
  <p:notesMasterIdLst>
    <p:notesMasterId r:id="rId18"/>
  </p:notesMasterIdLst>
  <p:sldIdLst>
    <p:sldId id="256" r:id="rId3"/>
    <p:sldId id="268" r:id="rId4"/>
    <p:sldId id="286" r:id="rId5"/>
    <p:sldId id="257" r:id="rId6"/>
    <p:sldId id="258" r:id="rId7"/>
    <p:sldId id="259" r:id="rId8"/>
    <p:sldId id="261" r:id="rId9"/>
    <p:sldId id="266" r:id="rId10"/>
    <p:sldId id="260" r:id="rId11"/>
    <p:sldId id="262" r:id="rId12"/>
    <p:sldId id="263" r:id="rId13"/>
    <p:sldId id="279" r:id="rId14"/>
    <p:sldId id="274" r:id="rId15"/>
    <p:sldId id="273" r:id="rId16"/>
    <p:sldId id="28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ADDFB"/>
    <a:srgbClr val="D2D3FA"/>
    <a:srgbClr val="ABADF5"/>
    <a:srgbClr val="F6BCF7"/>
    <a:srgbClr val="A5D7F9"/>
    <a:srgbClr val="8DF2F7"/>
    <a:srgbClr val="F9F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840" autoAdjust="0"/>
  </p:normalViewPr>
  <p:slideViewPr>
    <p:cSldViewPr>
      <p:cViewPr>
        <p:scale>
          <a:sx n="100" d="100"/>
          <a:sy n="100" d="100"/>
        </p:scale>
        <p:origin x="-129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A7F4003-8250-4915-B32E-378159CFFF4F}" type="datetimeFigureOut">
              <a:rPr lang="uk-UA"/>
              <a:pPr>
                <a:defRPr/>
              </a:pPr>
              <a:t>03.12.2013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493285-EBAA-4D0D-88F2-7E8C7EC4AB3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6189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992C0C-D47B-41D0-9016-11797B93CBB0}" type="slidenum">
              <a:rPr lang="uk-UA" smtClean="0"/>
              <a:pPr/>
              <a:t>5</a:t>
            </a:fld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470F87-A1AA-4579-9602-27985AB5005D}" type="slidenum">
              <a:rPr lang="uk-UA" smtClean="0"/>
              <a:pPr/>
              <a:t>12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81C2286B-6C57-44B0-BEE5-2AD91E413652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A29B9D8-35CA-41D7-9DE3-4DC836985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B8201-6EAF-4991-B073-5C052A8C5CB1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17EE8-96E0-481E-A818-C4A3A904C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F494-E0A9-47A9-9EBF-F12C17F13F14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D9740-B577-4751-845C-27FE07F02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D1007-D3A7-4149-A2DA-C92D9B07469A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C493B-2DAB-4A89-8C23-4DE73409F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6888-E006-483E-B13F-3DE8811F5A77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EC781-6807-4695-8475-F3D1F54E0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2F7C-C5D8-4A5C-894F-92127CA616EC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F3AEC-E3AF-4B34-8FEF-95F8B4B12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037BF-C18D-45D4-97E5-C300D8C54D09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60C90-F4ED-46E2-AD32-005CB3CFD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09C6-531A-4DFB-AD53-42AE73BFF505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059AF-224A-4568-9423-825B9D44E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330F5-57C5-4748-8D01-30E1F5C5EB71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88725-DF14-4610-8288-66294BC77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41EE6-6743-45F9-A5D3-3D169A69A324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1B531-F603-4F0F-9346-336796CA9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3C958-9E32-4854-8366-E81586F5367C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A58E2-A4B4-457B-81C6-7A36BCCAD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F82A8-A636-4A4E-BF1B-7A680D4284B6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C85A2-1020-4564-B2A1-125195C19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81474-A496-4C1A-96F5-F4D08326FC79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318E9-29A8-44B2-9EB4-A9A76E695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679AC-50BC-4980-AC39-BE755DFFDFBC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F3041-D0E2-4805-B9A0-C31290F24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1F519-9E63-4A63-9DA7-2347A1F79C65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DA7A1-38FB-4A6A-A328-A203C00B8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2A05E-262E-49E6-B492-D3E75DE654E7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0562E-EBEF-4477-81CF-3B36CFF9F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10AC6-838B-4547-AE71-7DB2AD2C923D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FD4FE-408C-462F-A24E-C0783442A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F16FD-E826-4971-93E3-0E3F42DA7F04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ADBF3DF-2095-4943-8089-DF4C7258C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7CB1-A165-4980-AE63-124D72E23448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0DFE-E09C-4996-8A43-1AD703237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3F83A-0B06-4133-904A-652B6DD076F3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4C80B-25F5-495F-A976-E9F4E1375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CA74340-FD7F-458E-82DF-EE6E438E4BB0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6A1E5FD-0215-4840-96B7-B098B890F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C543D1B-B3D6-4BB8-8048-86C3582DDF43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42E23909-8F00-4005-BCDE-9FEF0B4FC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6A9D966-7EEA-485F-A167-04B70D904D76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D22D5F1-2F49-4AD1-ADC3-5DEBA2D35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01" r:id="rId4"/>
    <p:sldLayoutId id="2147484016" r:id="rId5"/>
    <p:sldLayoutId id="2147484000" r:id="rId6"/>
    <p:sldLayoutId id="2147483999" r:id="rId7"/>
    <p:sldLayoutId id="2147484017" r:id="rId8"/>
    <p:sldLayoutId id="2147484018" r:id="rId9"/>
    <p:sldLayoutId id="2147483998" r:id="rId10"/>
    <p:sldLayoutId id="2147483997" r:id="rId11"/>
  </p:sldLayoutIdLst>
  <p:transition spd="slow">
    <p:fade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B75B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B75B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4BF8E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20AD07-9A54-4DC1-882C-F04730F28B7D}" type="datetimeFigureOut">
              <a:rPr lang="ru-RU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72ABA9-4111-41D0-98B1-825F9A47D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1" r:id="rId2"/>
    <p:sldLayoutId id="2147484010" r:id="rId3"/>
    <p:sldLayoutId id="2147484009" r:id="rId4"/>
    <p:sldLayoutId id="2147484008" r:id="rId5"/>
    <p:sldLayoutId id="2147484007" r:id="rId6"/>
    <p:sldLayoutId id="2147484006" r:id="rId7"/>
    <p:sldLayoutId id="2147484005" r:id="rId8"/>
    <p:sldLayoutId id="2147484004" r:id="rId9"/>
    <p:sldLayoutId id="2147484003" r:id="rId10"/>
    <p:sldLayoutId id="2147484002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3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1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17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8114" y="1484784"/>
            <a:ext cx="7632848" cy="31700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000" b="1" dirty="0">
                <a:latin typeface="Monotype Corsiva" pitchFamily="66" charset="0"/>
                <a:cs typeface="Times New Roman" pitchFamily="18" charset="0"/>
              </a:rPr>
              <a:t>Загальні відомості про мінеральні добрива.</a:t>
            </a:r>
          </a:p>
          <a:p>
            <a:pPr algn="ctr">
              <a:defRPr/>
            </a:pPr>
            <a:r>
              <a:rPr lang="uk-UA" sz="4000" b="1" dirty="0">
                <a:latin typeface="Monotype Corsiva" pitchFamily="66" charset="0"/>
                <a:cs typeface="Times New Roman" pitchFamily="18" charset="0"/>
              </a:rPr>
              <a:t>Раціональне використання добрив </a:t>
            </a:r>
            <a:r>
              <a:rPr lang="uk-UA" sz="4000" b="1">
                <a:latin typeface="Monotype Corsiva" pitchFamily="66" charset="0"/>
                <a:cs typeface="Times New Roman" pitchFamily="18" charset="0"/>
              </a:rPr>
              <a:t>та </a:t>
            </a:r>
            <a:r>
              <a:rPr lang="uk-UA" sz="4000" b="1" smtClean="0">
                <a:latin typeface="Monotype Corsiva" pitchFamily="66" charset="0"/>
                <a:cs typeface="Times New Roman" pitchFamily="18" charset="0"/>
              </a:rPr>
              <a:t>проблеми </a:t>
            </a:r>
            <a:r>
              <a:rPr lang="uk-UA" sz="4000" b="1" dirty="0">
                <a:latin typeface="Monotype Corsiva" pitchFamily="66" charset="0"/>
                <a:cs typeface="Times New Roman" pitchFamily="18" charset="0"/>
              </a:rPr>
              <a:t>охорони </a:t>
            </a:r>
            <a:r>
              <a:rPr lang="uk-UA" sz="4000" b="1" dirty="0" smtClean="0">
                <a:latin typeface="Monotype Corsiva" pitchFamily="66" charset="0"/>
                <a:cs typeface="Times New Roman" pitchFamily="18" charset="0"/>
              </a:rPr>
              <a:t>довкілля при використанні мінеральних добрив</a:t>
            </a:r>
            <a:r>
              <a:rPr lang="uk-UA" sz="4000" b="1" smtClean="0">
                <a:latin typeface="Monotype Corsiva" pitchFamily="66" charset="0"/>
                <a:cs typeface="Times New Roman" pitchFamily="18" charset="0"/>
              </a:rPr>
              <a:t>. </a:t>
            </a:r>
            <a:r>
              <a:rPr lang="uk-UA" sz="4000" b="1" smtClean="0">
                <a:latin typeface="Monotype Corsiva" pitchFamily="66" charset="0"/>
              </a:rPr>
              <a:t> 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51920" y="404664"/>
            <a:ext cx="2088232" cy="922114"/>
          </a:xfrm>
          <a:noFill/>
          <a:ln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/>
          <a:lstStyle/>
          <a:p>
            <a:r>
              <a:rPr lang="uk-UA" sz="5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Тема:</a:t>
            </a:r>
            <a:endParaRPr lang="ru-RU" i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42852"/>
            <a:ext cx="8072494" cy="646331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ПРОСТІ МІНЕРАЛЬНІ ДОБРИВА*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3429000"/>
            <a:ext cx="2428875" cy="31702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Амоній сульфат</a:t>
            </a:r>
          </a:p>
          <a:p>
            <a:pPr algn="ctr">
              <a:defRPr/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i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800" b="1" i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endParaRPr lang="en-US" sz="2800" b="1" i="1" baseline="-25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Амоній нітрат</a:t>
            </a:r>
          </a:p>
          <a:p>
            <a:pPr algn="ctr">
              <a:defRPr/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Карбамід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CO(NH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b="1" i="1" baseline="-25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Аміачна вода</a:t>
            </a:r>
          </a:p>
          <a:p>
            <a:pPr algn="ctr">
              <a:defRPr/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водн.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50" y="785813"/>
            <a:ext cx="2286000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АЗОТНІ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19463" y="2359025"/>
            <a:ext cx="2428875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КАЛІЙНІ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2225" y="785813"/>
            <a:ext cx="2500313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ФОСФОРНІ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675" y="4070350"/>
            <a:ext cx="1571625" cy="2500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Калій хлорид</a:t>
            </a:r>
          </a:p>
          <a:p>
            <a:pPr algn="ctr">
              <a:defRPr/>
            </a:pP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КС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l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Калій</a:t>
            </a:r>
          </a:p>
          <a:p>
            <a:pPr algn="just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сульфат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8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endParaRPr lang="uk-UA" sz="28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96038" y="2400300"/>
            <a:ext cx="2500312" cy="4216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Простий суперфосфат</a:t>
            </a:r>
          </a:p>
          <a:p>
            <a:pPr algn="ctr">
              <a:defRPr/>
            </a:pP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Са(Н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•Н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 +</a:t>
            </a:r>
          </a:p>
          <a:p>
            <a:pPr algn="ctr">
              <a:defRPr/>
            </a:pP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•2Н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Подвійний суперфосфат</a:t>
            </a:r>
          </a:p>
          <a:p>
            <a:pPr algn="ctr">
              <a:defRPr/>
            </a:pP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Са(Н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•Н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Фосфоритне борошно</a:t>
            </a:r>
          </a:p>
          <a:p>
            <a:pPr algn="ctr">
              <a:defRPr/>
            </a:pP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(РО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Преципітат</a:t>
            </a:r>
          </a:p>
          <a:p>
            <a:pPr algn="ctr">
              <a:defRPr/>
            </a:pP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СаНРО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•2Н</a:t>
            </a:r>
            <a:r>
              <a:rPr lang="uk-UA" sz="2000" b="1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462756" y="2542382"/>
            <a:ext cx="1787525" cy="1588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533900" y="3213100"/>
            <a:ext cx="0" cy="884238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735888" y="1649413"/>
            <a:ext cx="0" cy="738187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75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0" y="908050"/>
            <a:ext cx="2719388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323828"/>
            <a:ext cx="7345511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cap="all" dirty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Комплексні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КОМБІНОВАНІ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 мінеральні добрива</a:t>
            </a:r>
            <a:r>
              <a:rPr lang="uk-UA" sz="3600" b="1" cap="all" dirty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*</a:t>
            </a:r>
          </a:p>
        </p:txBody>
      </p:sp>
      <p:sp>
        <p:nvSpPr>
          <p:cNvPr id="30733" name="Прямоугольник 9"/>
          <p:cNvSpPr>
            <a:spLocks noChangeArrowheads="1"/>
          </p:cNvSpPr>
          <p:nvPr/>
        </p:nvSpPr>
        <p:spPr bwMode="auto">
          <a:xfrm>
            <a:off x="3214688" y="20716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>
            <a:spAutoFit/>
          </a:bodyPr>
          <a:lstStyle/>
          <a:p>
            <a:pPr>
              <a:defRPr/>
            </a:pPr>
            <a:endParaRPr lang="uk-UA"/>
          </a:p>
        </p:txBody>
      </p:sp>
      <p:sp>
        <p:nvSpPr>
          <p:cNvPr id="30734" name="Прямоугольник 10"/>
          <p:cNvSpPr>
            <a:spLocks noChangeArrowheads="1"/>
          </p:cNvSpPr>
          <p:nvPr/>
        </p:nvSpPr>
        <p:spPr bwMode="auto">
          <a:xfrm>
            <a:off x="6143625" y="4286250"/>
            <a:ext cx="3133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>
            <a:spAutoFit/>
          </a:bodyPr>
          <a:lstStyle/>
          <a:p>
            <a:pPr algn="ctr">
              <a:defRPr/>
            </a:pPr>
            <a:endParaRPr lang="en-US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6" name="Прямоугольник 1"/>
          <p:cNvSpPr>
            <a:spLocks noChangeArrowheads="1"/>
          </p:cNvSpPr>
          <p:nvPr/>
        </p:nvSpPr>
        <p:spPr bwMode="auto">
          <a:xfrm>
            <a:off x="1835150" y="1557338"/>
            <a:ext cx="7058025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Калієва селітра</a:t>
            </a:r>
          </a:p>
          <a:p>
            <a:pPr algn="ctr"/>
            <a:r>
              <a:rPr lang="uk-UA" sz="3600" b="1" i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3600" b="1" i="1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3600" b="1" i="1" baseline="-2500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uk-UA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Амофос</a:t>
            </a:r>
            <a:endParaRPr lang="en-US" sz="36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3200" b="1" i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i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3200" b="1" i="1" baseline="-25000">
                <a:latin typeface="Times New Roman" pitchFamily="18" charset="0"/>
                <a:cs typeface="Times New Roman" pitchFamily="18" charset="0"/>
              </a:rPr>
              <a:t>4  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(NH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HPO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endParaRPr lang="uk-UA" sz="3200" b="1" i="1" baseline="-25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Діамофос</a:t>
            </a:r>
          </a:p>
          <a:p>
            <a:pPr algn="ctr"/>
            <a:r>
              <a:rPr lang="uk-UA" sz="3200" b="1" i="1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i="1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3200" b="1" i="1" baseline="-2500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i="1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3200" b="1" i="1" baseline="-25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i="1">
                <a:latin typeface="Times New Roman" pitchFamily="18" charset="0"/>
                <a:cs typeface="Times New Roman" pitchFamily="18" charset="0"/>
              </a:rPr>
              <a:t>НРО</a:t>
            </a:r>
            <a:r>
              <a:rPr lang="uk-UA" sz="3200" b="1" i="1" baseline="-25000">
                <a:latin typeface="Times New Roman" pitchFamily="18" charset="0"/>
                <a:cs typeface="Times New Roman" pitchFamily="18" charset="0"/>
              </a:rPr>
              <a:t>4</a:t>
            </a:r>
            <a:endParaRPr lang="en-US" sz="3200" b="1" i="1" baseline="-25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Нітрофоска</a:t>
            </a:r>
          </a:p>
          <a:p>
            <a:pPr algn="ctr"/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+NH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3200" b="1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uk-UA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КС</a:t>
            </a:r>
            <a:r>
              <a:rPr 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uk-UA" sz="28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i="1" baseline="-25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i="1" baseline="-25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8888" y="25400"/>
            <a:ext cx="7229475" cy="13557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Зовнішні ознаки нестачі поживних елементів у ґрунті:</a:t>
            </a:r>
          </a:p>
        </p:txBody>
      </p:sp>
      <p:sp>
        <p:nvSpPr>
          <p:cNvPr id="38914" name="Rectangle 6"/>
          <p:cNvSpPr>
            <a:spLocks noChangeArrowheads="1"/>
          </p:cNvSpPr>
          <p:nvPr/>
        </p:nvSpPr>
        <p:spPr bwMode="auto">
          <a:xfrm>
            <a:off x="755650" y="3789363"/>
            <a:ext cx="2087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 eaLnBrk="0" hangingPunct="0">
              <a:spcBef>
                <a:spcPct val="50000"/>
              </a:spcBef>
              <a:buFont typeface="Wingdings" pitchFamily="2" charset="2"/>
              <a:buChar char="ü"/>
              <a:tabLst>
                <a:tab pos="266700" algn="l"/>
              </a:tabLst>
            </a:pPr>
            <a:r>
              <a:rPr lang="uk-UA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Блідо-зелене забарвлення листя – ознака нестачі </a:t>
            </a:r>
            <a:r>
              <a:rPr lang="uk-UA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Нітрогену.</a:t>
            </a:r>
          </a:p>
        </p:txBody>
      </p:sp>
      <p:pic>
        <p:nvPicPr>
          <p:cNvPr id="38915" name="Picture 7" descr="Недостаток фосфо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4863" y="1392238"/>
            <a:ext cx="23717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3276600" y="4014788"/>
            <a:ext cx="2509838" cy="12001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marL="285750" indent="-285750" algn="just" eaLnBrk="0" hangingPunct="0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uk-UA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Ознаки нестачі </a:t>
            </a:r>
          </a:p>
          <a:p>
            <a:pPr algn="just" eaLnBrk="0" hangingPunct="0">
              <a:spcBef>
                <a:spcPts val="0"/>
              </a:spcBef>
              <a:defRPr/>
            </a:pP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Фосфору</a:t>
            </a:r>
            <a:r>
              <a:rPr lang="uk-UA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у листках – фіолетово-зелене забарвлення листків.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7" name="Picture 9" descr="Недостаток калия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498600"/>
            <a:ext cx="2332038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10" hidden="1"/>
          <p:cNvSpPr>
            <a:spLocks noChangeArrowheads="1"/>
          </p:cNvSpPr>
          <p:nvPr/>
        </p:nvSpPr>
        <p:spPr bwMode="auto">
          <a:xfrm>
            <a:off x="6183313" y="3895725"/>
            <a:ext cx="23050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>
              <a:buFont typeface="Wingdings" pitchFamily="2" charset="2"/>
              <a:buChar char="ü"/>
            </a:pPr>
            <a:r>
              <a:rPr lang="uk-UA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Пожовтіння та відмирання на кінчиках листя  – ознака нестачі </a:t>
            </a:r>
            <a:r>
              <a:rPr lang="uk-UA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Калію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464" name="Объект 1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4525963"/>
          </a:xfrm>
        </p:spPr>
        <p:txBody>
          <a:bodyPr/>
          <a:lstStyle/>
          <a:p>
            <a:pPr marL="6467475" indent="-457200">
              <a:buFont typeface="Wingdings" pitchFamily="2" charset="2"/>
              <a:buChar char="ü"/>
              <a:defRPr/>
            </a:pPr>
            <a:endParaRPr lang="uk-UA" dirty="0" smtClean="0"/>
          </a:p>
          <a:p>
            <a:pPr marL="6467475" indent="-457200">
              <a:buFont typeface="Wingdings" pitchFamily="2" charset="2"/>
              <a:buChar char="ü"/>
              <a:defRPr/>
            </a:pPr>
            <a:endParaRPr lang="uk-UA" dirty="0"/>
          </a:p>
          <a:p>
            <a:pPr marL="6467475" indent="-457200">
              <a:buFont typeface="Wingdings" pitchFamily="2" charset="2"/>
              <a:buChar char="ü"/>
              <a:defRPr/>
            </a:pPr>
            <a:endParaRPr lang="uk-UA" dirty="0" smtClean="0"/>
          </a:p>
          <a:p>
            <a:pPr marL="6467475" indent="-457200">
              <a:buFont typeface="Wingdings" pitchFamily="2" charset="2"/>
              <a:buChar char="ü"/>
              <a:defRPr/>
            </a:pPr>
            <a:endParaRPr lang="uk-UA" dirty="0"/>
          </a:p>
          <a:p>
            <a:pPr marL="6296025" indent="-285750">
              <a:buFont typeface="Wingdings" pitchFamily="2" charset="2"/>
              <a:buChar char="ü"/>
              <a:defRPr/>
            </a:pPr>
            <a:endParaRPr lang="uk-UA" sz="1800" dirty="0" smtClean="0"/>
          </a:p>
          <a:p>
            <a:pPr marL="5562600" indent="266700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uk-UA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Ознаки нестачі </a:t>
            </a:r>
            <a:r>
              <a:rPr lang="uk-U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Калію</a:t>
            </a:r>
            <a:r>
              <a:rPr lang="uk-UA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побуріння країв листя, тоді як прожилки залишаються зеленими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96025" indent="-285750">
              <a:buFont typeface="Wingdings" pitchFamily="2" charset="2"/>
              <a:buChar char="ü"/>
              <a:defRPr/>
            </a:pPr>
            <a:endParaRPr lang="uk-UA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0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738" y="1341438"/>
            <a:ext cx="2209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11" descr="http://www.ntp.by/files/image/priznaki/Kaliy/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1425575"/>
            <a:ext cx="2409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9512" y="4214292"/>
            <a:ext cx="3638986" cy="26437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1619250" y="180975"/>
            <a:ext cx="6877050" cy="9445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Виробництво добрив в Україні</a:t>
            </a:r>
            <a:endParaRPr lang="ru-RU" smtClean="0">
              <a:solidFill>
                <a:srgbClr val="0000CC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350" y="1052513"/>
            <a:ext cx="7561263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spcAft>
                <a:spcPts val="0"/>
              </a:spcAft>
              <a:defRPr/>
            </a:pPr>
            <a:r>
              <a:rPr lang="uk-UA" sz="2800" dirty="0">
                <a:latin typeface="Monotype Corsiva" pitchFamily="66" charset="0"/>
                <a:ea typeface="Calibri"/>
                <a:cs typeface="Times New Roman"/>
              </a:rPr>
              <a:t>В Україні виробляє :</a:t>
            </a:r>
          </a:p>
          <a:p>
            <a:pPr marL="457200" indent="-457200" algn="just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800" dirty="0">
                <a:solidFill>
                  <a:srgbClr val="0000CC"/>
                </a:solidFill>
                <a:latin typeface="Monotype Corsiva" pitchFamily="66" charset="0"/>
                <a:ea typeface="Calibri"/>
                <a:cs typeface="Times New Roman"/>
              </a:rPr>
              <a:t>азотні добрива:</a:t>
            </a:r>
          </a:p>
          <a:p>
            <a:pPr marL="361950" algn="just">
              <a:spcAft>
                <a:spcPts val="0"/>
              </a:spcAft>
              <a:defRPr/>
            </a:pPr>
            <a:r>
              <a:rPr lang="uk-UA" sz="2800" dirty="0">
                <a:latin typeface="Monotype Corsiva" pitchFamily="66" charset="0"/>
                <a:ea typeface="Calibri"/>
                <a:cs typeface="Times New Roman"/>
              </a:rPr>
              <a:t>підприємство «Азот» (Черкаси), «Концерн Стирол» (Горлівка), «Сєверодонецьке об’єднання «Азот»; </a:t>
            </a:r>
          </a:p>
          <a:p>
            <a:pPr marL="457200" indent="-457200" algn="just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800" dirty="0">
                <a:solidFill>
                  <a:srgbClr val="0000CC"/>
                </a:solidFill>
                <a:latin typeface="Monotype Corsiva" pitchFamily="66" charset="0"/>
                <a:ea typeface="Calibri"/>
                <a:cs typeface="Times New Roman"/>
              </a:rPr>
              <a:t>фосфорні добрива:</a:t>
            </a:r>
          </a:p>
          <a:p>
            <a:pPr marL="361950" algn="just">
              <a:spcAft>
                <a:spcPts val="0"/>
              </a:spcAft>
              <a:defRPr/>
            </a:pPr>
            <a:r>
              <a:rPr lang="uk-UA" sz="2800" dirty="0">
                <a:latin typeface="Monotype Corsiva" pitchFamily="66" charset="0"/>
                <a:ea typeface="Calibri"/>
                <a:cs typeface="Times New Roman"/>
              </a:rPr>
              <a:t>«Сумихімпром», «Кримський Титан»; </a:t>
            </a:r>
          </a:p>
          <a:p>
            <a:pPr marL="457200" indent="-457200" algn="just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2800" dirty="0">
                <a:solidFill>
                  <a:srgbClr val="0000CC"/>
                </a:solidFill>
                <a:latin typeface="Monotype Corsiva" pitchFamily="66" charset="0"/>
                <a:ea typeface="Calibri"/>
                <a:cs typeface="Times New Roman"/>
              </a:rPr>
              <a:t>калійні добрива : </a:t>
            </a:r>
          </a:p>
          <a:p>
            <a:pPr marL="447675" algn="just">
              <a:spcAft>
                <a:spcPts val="0"/>
              </a:spcAft>
              <a:defRPr/>
            </a:pPr>
            <a:r>
              <a:rPr lang="uk-UA" sz="2800" dirty="0">
                <a:latin typeface="Monotype Corsiva" pitchFamily="66" charset="0"/>
                <a:ea typeface="Calibri"/>
                <a:cs typeface="Times New Roman"/>
              </a:rPr>
              <a:t>«Сумихімпром».</a:t>
            </a:r>
            <a:endParaRPr lang="ru-RU" sz="2000" dirty="0">
              <a:latin typeface="Monotype Corsiva" pitchFamily="66" charset="0"/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292277" y="4419798"/>
            <a:ext cx="4552142" cy="243820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835150" y="476250"/>
            <a:ext cx="6756400" cy="5329238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Домашнє</a:t>
            </a:r>
            <a:r>
              <a:rPr lang="uk-UA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44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завдання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361950" algn="just">
              <a:buFont typeface="Arial" charset="0"/>
              <a:buNone/>
              <a:defRPr/>
            </a:pPr>
            <a:r>
              <a:rPr lang="uk-UA" sz="2800" dirty="0">
                <a:latin typeface="Monotype Corsiva" pitchFamily="66" charset="0"/>
              </a:rPr>
              <a:t>1) Закріпити вивчений матеріал, опрацювати його за конспектом та підручником:</a:t>
            </a:r>
            <a:endParaRPr lang="ru-RU" sz="2800" dirty="0">
              <a:latin typeface="Monotype Corsiva" pitchFamily="66" charset="0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uk-UA" sz="2800" dirty="0">
                <a:latin typeface="Monotype Corsiva" pitchFamily="66" charset="0"/>
              </a:rPr>
              <a:t>Ярошенко О. Г. Хімія, 10 клас: – К.: Грамота, 2010. – с.85</a:t>
            </a:r>
            <a:r>
              <a:rPr lang="uk-UA" sz="2800" dirty="0">
                <a:latin typeface="Monotype Corsiva" pitchFamily="66" charset="0"/>
                <a:sym typeface="Symbol"/>
              </a:rPr>
              <a:t></a:t>
            </a:r>
            <a:r>
              <a:rPr lang="uk-UA" sz="2800" dirty="0">
                <a:latin typeface="Monotype Corsiva" pitchFamily="66" charset="0"/>
              </a:rPr>
              <a:t>94, відповісти на запитання 1, 2, 4 (усно), 3(розв’язати задачу).</a:t>
            </a:r>
            <a:endParaRPr lang="ru-RU" sz="2800" dirty="0">
              <a:latin typeface="Monotype Corsiva" pitchFamily="66" charset="0"/>
            </a:endParaRPr>
          </a:p>
          <a:p>
            <a:pPr marL="0" indent="361950" algn="just">
              <a:buFont typeface="Arial" charset="0"/>
              <a:buNone/>
              <a:defRPr/>
            </a:pPr>
            <a:r>
              <a:rPr lang="uk-UA" sz="2800" dirty="0">
                <a:latin typeface="Monotype Corsiva" pitchFamily="66" charset="0"/>
              </a:rPr>
              <a:t>2) Творче завдання</a:t>
            </a:r>
            <a:endParaRPr lang="ru-RU" sz="2800" dirty="0">
              <a:latin typeface="Monotype Corsiva" pitchFamily="66" charset="0"/>
            </a:endParaRPr>
          </a:p>
          <a:p>
            <a:pPr marL="0" indent="361950" algn="just">
              <a:buFont typeface="Arial" charset="0"/>
              <a:buNone/>
              <a:defRPr/>
            </a:pPr>
            <a:r>
              <a:rPr lang="uk-UA" sz="2800" dirty="0">
                <a:latin typeface="Monotype Corsiva" pitchFamily="66" charset="0"/>
              </a:rPr>
              <a:t>За матеріалами Інтернету підготувати стисле повідомлення про використання добрив для кімнатних рослин.</a:t>
            </a:r>
            <a:endParaRPr lang="ru-RU" sz="2800" dirty="0">
              <a:latin typeface="Monotype Corsiva" pitchFamily="66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1331913" y="1341438"/>
            <a:ext cx="7416800" cy="3240087"/>
          </a:xfrm>
        </p:spPr>
        <p:txBody>
          <a:bodyPr/>
          <a:lstStyle/>
          <a:p>
            <a:r>
              <a:rPr lang="uk-UA" sz="8000" smtClean="0">
                <a:solidFill>
                  <a:srgbClr val="C00000"/>
                </a:solidFill>
                <a:latin typeface="Monotype Corsiva" pitchFamily="66" charset="0"/>
              </a:rPr>
              <a:t>Дякуємо всім за увагу!</a:t>
            </a:r>
            <a:endParaRPr lang="ru-RU" sz="800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>
          <a:xfrm>
            <a:off x="3851920" y="548680"/>
            <a:ext cx="2088232" cy="810344"/>
          </a:xfrm>
          <a:noFill/>
          <a:ln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/>
          <a:lstStyle/>
          <a:p>
            <a:pPr eaLnBrk="1" hangingPunct="1">
              <a:defRPr/>
            </a:pPr>
            <a:r>
              <a:rPr lang="uk-UA" sz="5400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Мета</a:t>
            </a:r>
            <a:r>
              <a:rPr lang="uk-UA" sz="4800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243" name="Содержимое 3"/>
          <p:cNvSpPr>
            <a:spLocks noGrp="1"/>
          </p:cNvSpPr>
          <p:nvPr>
            <p:ph idx="1"/>
          </p:nvPr>
        </p:nvSpPr>
        <p:spPr>
          <a:xfrm>
            <a:off x="1691680" y="1556792"/>
            <a:ext cx="6984776" cy="3600400"/>
          </a:xfrm>
          <a:noFill/>
          <a:ln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/>
          <a:lstStyle/>
          <a:p>
            <a:pPr algn="just" eaLnBrk="1" hangingPunct="1">
              <a:defRPr/>
            </a:pP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ознайомитися  з видами та загальними властивостями мінеральних добрив;</a:t>
            </a:r>
            <a:endParaRPr lang="ru-RU" dirty="0" smtClean="0">
              <a:latin typeface="Monotype Corsiva" pitchFamily="66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охарактеризувати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найважливіші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азотні, </a:t>
            </a: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фосфорні та калійні добрива, визначити їх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значення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 в народному </a:t>
            </a: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господарстві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;</a:t>
            </a:r>
          </a:p>
          <a:p>
            <a:pPr algn="just" eaLnBrk="1" hangingPunct="1">
              <a:defRPr/>
            </a:pP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виявити проблеми охорони довкілля 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при </a:t>
            </a:r>
            <a:r>
              <a:rPr lang="uk-UA" dirty="0" smtClean="0">
                <a:latin typeface="Monotype Corsiva" pitchFamily="66" charset="0"/>
                <a:cs typeface="Times New Roman" pitchFamily="18" charset="0"/>
              </a:rPr>
              <a:t>використанні мінеральних </a:t>
            </a:r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добрив.</a:t>
            </a:r>
            <a:endParaRPr lang="uk-UA" dirty="0" smtClean="0">
              <a:latin typeface="Monotype Corsiva" pitchFamily="66" charset="0"/>
              <a:cs typeface="Times New Roman" pitchFamily="18" charset="0"/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uk-UA" sz="2800" b="1" i="1" dirty="0" smtClean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1619250" y="115888"/>
            <a:ext cx="72009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ctr">
              <a:lnSpc>
                <a:spcPct val="150000"/>
              </a:lnSpc>
            </a:pPr>
            <a:r>
              <a:rPr lang="uk-UA" sz="44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План</a:t>
            </a:r>
            <a:endParaRPr lang="ru-RU" sz="3600" dirty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 sz="32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 Загальні відомості про мінеральні добрива.</a:t>
            </a:r>
            <a:endParaRPr lang="ru-RU" sz="2400" dirty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 sz="32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2 Фізичні властивості азотних, фосфорних та калійних добрив, їх розчинність у воді. Застосування.</a:t>
            </a:r>
            <a:endParaRPr lang="ru-RU" sz="2400" dirty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 sz="32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 Раціональне використання добрив та проблеми охорони довкілля при використанні мінеральних добрив.</a:t>
            </a:r>
            <a:endParaRPr lang="ru-RU" sz="2400" dirty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indent="449263" algn="just"/>
            <a:r>
              <a:rPr lang="uk-UA" sz="3200" dirty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4 Виробництво мінеральних добрив в Україні.</a:t>
            </a:r>
            <a:endParaRPr lang="ru-RU" sz="2400" dirty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115888"/>
            <a:ext cx="7632700" cy="12255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Живлення – основа життя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будь-яких  живих  організмів 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49965" y="1700808"/>
            <a:ext cx="2571768" cy="857256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400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ТВАРИН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09952" y="1700808"/>
            <a:ext cx="2571768" cy="857256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400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РОСЛИН</a:t>
            </a:r>
          </a:p>
        </p:txBody>
      </p:sp>
      <p:pic>
        <p:nvPicPr>
          <p:cNvPr id="6" name="Рисунок 5" descr="summer_jun4+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7670" y="2996952"/>
            <a:ext cx="3316358" cy="221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pic>
        <p:nvPicPr>
          <p:cNvPr id="7" name="Рисунок 6" descr="IMG_2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996952"/>
            <a:ext cx="3096344" cy="2322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sp>
        <p:nvSpPr>
          <p:cNvPr id="8" name="Скругленный прямоугольник 7"/>
          <p:cNvSpPr/>
          <p:nvPr/>
        </p:nvSpPr>
        <p:spPr>
          <a:xfrm>
            <a:off x="2562994" y="5805264"/>
            <a:ext cx="6373942" cy="809758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 здавна помітили, що рослини краще розвиваються, якщо у </a:t>
            </a:r>
            <a:r>
              <a:rPr lang="uk-UA" b="1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ґрунт </a:t>
            </a:r>
            <a:r>
              <a:rPr lang="uk-UA" b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додавати </a:t>
            </a:r>
            <a:r>
              <a:rPr lang="uk-UA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пташиний послід, перегній.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750300" cy="1557338"/>
          </a:xfrm>
        </p:spPr>
        <p:txBody>
          <a:bodyPr/>
          <a:lstStyle/>
          <a:p>
            <a:pPr marL="484188" eaLnBrk="1" hangingPunct="1"/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ҐРУНТ – основне джерело забезпечення рослин поживними речовинами</a:t>
            </a:r>
          </a:p>
        </p:txBody>
      </p:sp>
      <p:pic>
        <p:nvPicPr>
          <p:cNvPr id="3" name="Рисунок 2" descr="мін.реч.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8" y="2500313"/>
            <a:ext cx="4370387" cy="25923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нутый угол 3"/>
          <p:cNvSpPr/>
          <p:nvPr/>
        </p:nvSpPr>
        <p:spPr>
          <a:xfrm>
            <a:off x="0" y="1643050"/>
            <a:ext cx="2571768" cy="1285884"/>
          </a:xfrm>
          <a:prstGeom prst="foldedCorner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>
              <a:defRPr/>
            </a:pP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Макроелементи</a:t>
            </a:r>
            <a:endParaRPr lang="uk-UA" sz="2000" b="1" dirty="0">
              <a:ln w="50800">
                <a:solidFill>
                  <a:srgbClr val="0000CC"/>
                </a:solidFill>
              </a:ln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С, О, Н, 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 Р, К</a:t>
            </a:r>
          </a:p>
          <a:p>
            <a:pPr algn="ctr">
              <a:defRPr/>
            </a:pP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Засвоюють у найбільшій</a:t>
            </a:r>
            <a:r>
              <a:rPr lang="uk-UA" b="1" dirty="0">
                <a:ln w="5080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кількості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271461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uk-UA" sz="28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uk-UA" sz="28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 → С та 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214818"/>
            <a:ext cx="271461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uk-UA" sz="28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8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О → О та Н</a:t>
            </a:r>
          </a:p>
        </p:txBody>
      </p:sp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0" y="3000375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Times New Roman" pitchFamily="18" charset="0"/>
                <a:cs typeface="Times New Roman" pitchFamily="18" charset="0"/>
              </a:rPr>
              <a:t>ПОВІТРЯ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214563" y="3000375"/>
            <a:ext cx="928687" cy="484188"/>
          </a:xfrm>
          <a:prstGeom prst="rightArrow">
            <a:avLst>
              <a:gd name="adj1" fmla="val 27130"/>
              <a:gd name="adj2" fmla="val 32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0" y="4786313"/>
            <a:ext cx="2714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latin typeface="Times New Roman" pitchFamily="18" charset="0"/>
                <a:cs typeface="Times New Roman" pitchFamily="18" charset="0"/>
              </a:rPr>
              <a:t>ҐРУНТОВИЙ</a:t>
            </a:r>
          </a:p>
          <a:p>
            <a:pPr algn="ctr"/>
            <a:r>
              <a:rPr lang="uk-UA" sz="2800" b="1">
                <a:latin typeface="Times New Roman" pitchFamily="18" charset="0"/>
                <a:cs typeface="Times New Roman" pitchFamily="18" charset="0"/>
              </a:rPr>
              <a:t>РОЗЧИН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643578"/>
            <a:ext cx="414337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4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baseline="30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,NH</a:t>
            </a:r>
            <a:r>
              <a:rPr lang="en-US" sz="24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baseline="30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,HPO</a:t>
            </a:r>
            <a:r>
              <a:rPr lang="en-US" sz="24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baseline="30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2-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,H</a:t>
            </a:r>
            <a:r>
              <a:rPr lang="en-US" sz="24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400" b="1" baseline="-25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baseline="30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,K</a:t>
            </a:r>
            <a:r>
              <a:rPr lang="en-US" sz="2400" b="1" baseline="30000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uk-UA" sz="2400" b="1" baseline="30000" dirty="0">
              <a:ln w="50800"/>
              <a:solidFill>
                <a:srgbClr val="0201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4286256"/>
            <a:ext cx="2214546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У вигляді мінеральних солей, органічних сполук, важкод</a:t>
            </a:r>
            <a:r>
              <a:rPr lang="ru-RU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ступні </a:t>
            </a:r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214313" y="6143625"/>
            <a:ext cx="3643312" cy="612775"/>
          </a:xfrm>
          <a:prstGeom prst="flowChartDecis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N, P </a:t>
            </a:r>
            <a:r>
              <a:rPr lang="uk-UA" sz="2400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К</a:t>
            </a:r>
          </a:p>
        </p:txBody>
      </p:sp>
      <p:sp>
        <p:nvSpPr>
          <p:cNvPr id="14" name="Стрелка вверх 13"/>
          <p:cNvSpPr/>
          <p:nvPr/>
        </p:nvSpPr>
        <p:spPr>
          <a:xfrm>
            <a:off x="2786063" y="4786313"/>
            <a:ext cx="484187" cy="835025"/>
          </a:xfrm>
          <a:prstGeom prst="upArrow">
            <a:avLst>
              <a:gd name="adj1" fmla="val 27130"/>
              <a:gd name="adj2" fmla="val 34753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  <p:sp>
        <p:nvSpPr>
          <p:cNvPr id="15" name="Загнутый угол 14"/>
          <p:cNvSpPr/>
          <p:nvPr/>
        </p:nvSpPr>
        <p:spPr>
          <a:xfrm>
            <a:off x="7000892" y="1607338"/>
            <a:ext cx="2143108" cy="1785950"/>
          </a:xfrm>
          <a:prstGeom prst="foldedCorner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>
              <a:defRPr/>
            </a:pPr>
            <a:r>
              <a:rPr lang="uk-UA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Мікроелементи</a:t>
            </a:r>
            <a:endParaRPr lang="uk-UA" b="1" dirty="0">
              <a:ln w="50800"/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В, М</a:t>
            </a:r>
            <a:r>
              <a:rPr lang="en-US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Fe, Cu,</a:t>
            </a: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Zn,</a:t>
            </a: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Co,</a:t>
            </a:r>
            <a:r>
              <a:rPr lang="uk-UA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n w="50800"/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Mg</a:t>
            </a:r>
          </a:p>
          <a:p>
            <a:pPr algn="ctr">
              <a:defRPr/>
            </a:pPr>
            <a:r>
              <a:rPr lang="uk-UA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Засвоюють у значно меншій кількості</a:t>
            </a:r>
          </a:p>
        </p:txBody>
      </p:sp>
      <p:sp>
        <p:nvSpPr>
          <p:cNvPr id="30735" name="Прямоугольник 15"/>
          <p:cNvSpPr>
            <a:spLocks noChangeArrowheads="1"/>
          </p:cNvSpPr>
          <p:nvPr/>
        </p:nvSpPr>
        <p:spPr bwMode="auto">
          <a:xfrm>
            <a:off x="7072313" y="3429000"/>
            <a:ext cx="2071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ҐРУНТОВИЙ</a:t>
            </a:r>
          </a:p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РОЗЧИН</a:t>
            </a:r>
            <a:endParaRPr lang="uk-UA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решение 16"/>
          <p:cNvSpPr/>
          <p:nvPr/>
        </p:nvSpPr>
        <p:spPr>
          <a:xfrm>
            <a:off x="4143372" y="5357826"/>
            <a:ext cx="2857520" cy="1500174"/>
          </a:xfrm>
          <a:prstGeom prst="flowChartDecisi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Залежить від типу ґрунту</a:t>
            </a:r>
            <a:endParaRPr lang="uk-UA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401050" cy="1439863"/>
          </a:xfrm>
        </p:spPr>
        <p:txBody>
          <a:bodyPr/>
          <a:lstStyle/>
          <a:p>
            <a:pPr eaLnBrk="1" hangingPunct="1"/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Ґрунти, на яких вирощують сільськогосподарські культури, поступово збіднюються на елементи, потрібні рослинам.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Капля 3"/>
          <p:cNvSpPr/>
          <p:nvPr/>
        </p:nvSpPr>
        <p:spPr>
          <a:xfrm>
            <a:off x="0" y="1709727"/>
            <a:ext cx="2928907" cy="2005026"/>
          </a:xfrm>
          <a:prstGeom prst="teardrop">
            <a:avLst>
              <a:gd name="adj" fmla="val 121207"/>
            </a:avLst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42908" y="1928802"/>
            <a:ext cx="3202740" cy="1631216"/>
          </a:xfrm>
          <a:prstGeom prst="rect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txBody>
          <a:bodyPr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Вода вимиває із ґрунту розчинні сполуки  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N, P, K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4143375" y="1674813"/>
            <a:ext cx="4643438" cy="1143000"/>
          </a:xfrm>
          <a:prstGeom prst="upArrowCallout">
            <a:avLst>
              <a:gd name="adj1" fmla="val 15476"/>
              <a:gd name="adj2" fmla="val 47619"/>
              <a:gd name="adj3" fmla="val 16667"/>
              <a:gd name="adj4" fmla="val 730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Втрати  компенсують внесенням  </a:t>
            </a:r>
            <a:r>
              <a:rPr lang="uk-UA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добрив</a:t>
            </a:r>
          </a:p>
        </p:txBody>
      </p:sp>
      <p:sp>
        <p:nvSpPr>
          <p:cNvPr id="10" name="Овал 9"/>
          <p:cNvSpPr/>
          <p:nvPr/>
        </p:nvSpPr>
        <p:spPr>
          <a:xfrm>
            <a:off x="4714876" y="5318717"/>
            <a:ext cx="4071966" cy="1600211"/>
          </a:xfrm>
          <a:prstGeom prst="ellipse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Бактеріальні</a:t>
            </a:r>
          </a:p>
          <a:p>
            <a:pPr algn="ctr">
              <a:defRPr/>
            </a:pP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(штучне внесення мікроорганізмів)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928907" y="3958305"/>
            <a:ext cx="1857408" cy="550815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928904" y="4698688"/>
            <a:ext cx="931128" cy="99417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20000">
            <a:off x="6667070" y="4826648"/>
            <a:ext cx="24826" cy="49036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Блок-схема: альтернативный процесс 2"/>
          <p:cNvSpPr/>
          <p:nvPr/>
        </p:nvSpPr>
        <p:spPr>
          <a:xfrm>
            <a:off x="4786313" y="3087688"/>
            <a:ext cx="3744912" cy="178911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ln w="50800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Добрива</a:t>
            </a: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речовини, які вносять у ґрунт для підвищення врожайності  рослин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50745" y="5341612"/>
            <a:ext cx="3071802" cy="1432563"/>
          </a:xfrm>
          <a:prstGeom prst="ellipse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Мінеральні</a:t>
            </a:r>
          </a:p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(хімічні)</a:t>
            </a:r>
          </a:p>
        </p:txBody>
      </p:sp>
      <p:sp>
        <p:nvSpPr>
          <p:cNvPr id="17" name="Овал 16"/>
          <p:cNvSpPr/>
          <p:nvPr/>
        </p:nvSpPr>
        <p:spPr>
          <a:xfrm>
            <a:off x="22421" y="3962380"/>
            <a:ext cx="2928958" cy="1295409"/>
          </a:xfrm>
          <a:prstGeom prst="ellipse">
            <a:avLst/>
          </a:prstGeom>
          <a:scene3d>
            <a:camera prst="orthographicFront"/>
            <a:lightRig rig="balanced" dir="t">
              <a:rot lat="0" lon="0" rev="2100000"/>
            </a:lightRig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Органічні</a:t>
            </a:r>
            <a:endParaRPr lang="uk-UA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429124" y="3356992"/>
            <a:ext cx="3500462" cy="1214446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Дослідження</a:t>
            </a:r>
          </a:p>
          <a:p>
            <a:pPr algn="ctr">
              <a:defRPr/>
            </a:pPr>
            <a:r>
              <a:rPr lang="uk-UA" sz="20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хімічних та біохімічних процесів у  ґрунтах і рослинах.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688" y="142852"/>
            <a:ext cx="8858312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40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ІСТОРІЇ використання добрив*</a:t>
            </a:r>
            <a:endParaRPr lang="uk-UA" sz="44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142844" y="1000108"/>
            <a:ext cx="2928958" cy="1857388"/>
          </a:xfrm>
          <a:prstGeom prst="flowChart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Мінеральні добрива почали використовувати у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ст.</a:t>
            </a:r>
          </a:p>
        </p:txBody>
      </p:sp>
      <p:sp>
        <p:nvSpPr>
          <p:cNvPr id="5" name="Блок-схема: решение 4"/>
          <p:cNvSpPr/>
          <p:nvPr/>
        </p:nvSpPr>
        <p:spPr>
          <a:xfrm>
            <a:off x="3643306" y="928670"/>
            <a:ext cx="5072098" cy="1714512"/>
          </a:xfrm>
          <a:prstGeom prst="flowChartDecisi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Виникла   наука</a:t>
            </a:r>
          </a:p>
          <a:p>
            <a:pPr algn="ctr">
              <a:defRPr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АГРОХІМІЯ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5929313" y="2643188"/>
            <a:ext cx="484187" cy="641350"/>
          </a:xfrm>
          <a:prstGeom prst="downArrow">
            <a:avLst>
              <a:gd name="adj1" fmla="val 27538"/>
              <a:gd name="adj2" fmla="val 365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928938"/>
            <a:ext cx="1714500" cy="2228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785938" y="2928938"/>
            <a:ext cx="257175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Німецький хімік </a:t>
            </a:r>
            <a:r>
              <a:rPr lang="uk-UA" sz="2000" b="1" dirty="0">
                <a:solidFill>
                  <a:srgbClr val="F4E7ED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Юстус Лібіх.</a:t>
            </a:r>
          </a:p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Зробив найвагоміший внесок у становлення агрохімії.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12603" y="5175250"/>
            <a:ext cx="4802801" cy="11233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uk-UA" sz="19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Добриво повинно відповідати вимогам: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достатня розчинність у воді;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uk-UA" sz="24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нетоксичність 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572000"/>
            <a:ext cx="3086100" cy="216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142852"/>
            <a:ext cx="8358246" cy="13849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prst="relaxedIns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28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Норми внесення добрив залежать від виду рослини, </a:t>
            </a:r>
            <a:r>
              <a:rPr lang="uk-UA" sz="2800" b="1" dirty="0">
                <a:ln w="3810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складу</a:t>
            </a:r>
            <a:r>
              <a:rPr lang="uk-UA" sz="28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властивостей ґрунту, інших чинників </a:t>
            </a:r>
          </a:p>
        </p:txBody>
      </p:sp>
      <p:sp>
        <p:nvSpPr>
          <p:cNvPr id="4" name="Блок-схема: решение 3"/>
          <p:cNvSpPr/>
          <p:nvPr/>
        </p:nvSpPr>
        <p:spPr>
          <a:xfrm>
            <a:off x="142875" y="1643063"/>
            <a:ext cx="3143250" cy="1214437"/>
          </a:xfrm>
          <a:prstGeom prst="flowChartDecision">
            <a:avLst/>
          </a:prstGeom>
          <a:solidFill>
            <a:srgbClr val="FADDFB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1га 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поля:</a:t>
            </a: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3428992" y="1643050"/>
            <a:ext cx="2071702" cy="1428760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Азотні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30-100кг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Нітрогену</a:t>
            </a: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643174" y="3214686"/>
            <a:ext cx="2071702" cy="1428760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Калійні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45-90кг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142844" y="3071810"/>
            <a:ext cx="2071702" cy="1428760"/>
          </a:xfrm>
          <a:prstGeom prst="flowChartDocumen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Фосфорні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60-100кг</a:t>
            </a:r>
          </a:p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400" b="1" baseline="-250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8" name="Выноска-облако 7"/>
          <p:cNvSpPr/>
          <p:nvPr/>
        </p:nvSpPr>
        <p:spPr>
          <a:xfrm>
            <a:off x="5572132" y="1571612"/>
            <a:ext cx="3214710" cy="1785950"/>
          </a:xfrm>
          <a:prstGeom prst="cloudCallout">
            <a:avLst>
              <a:gd name="adj1" fmla="val 28600"/>
              <a:gd name="adj2" fmla="val 39988"/>
            </a:avLst>
          </a:prstGeom>
          <a:solidFill>
            <a:srgbClr val="33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Розчинні</a:t>
            </a:r>
          </a:p>
          <a:p>
            <a:pPr algn="ctr">
              <a:defRPr/>
            </a:pPr>
            <a:r>
              <a:rPr lang="uk-UA" sz="2400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вносять, як правило навесні</a:t>
            </a:r>
          </a:p>
        </p:txBody>
      </p:sp>
      <p:sp>
        <p:nvSpPr>
          <p:cNvPr id="9" name="Капля 8"/>
          <p:cNvSpPr/>
          <p:nvPr/>
        </p:nvSpPr>
        <p:spPr>
          <a:xfrm>
            <a:off x="5072066" y="3786190"/>
            <a:ext cx="2143125" cy="1428750"/>
          </a:xfrm>
          <a:prstGeom prst="teardrop">
            <a:avLst>
              <a:gd name="adj" fmla="val 175018"/>
            </a:avLst>
          </a:prstGeom>
          <a:gradFill flip="none" rotWithShape="1">
            <a:gsLst>
              <a:gs pos="0">
                <a:srgbClr val="3366FF">
                  <a:tint val="66000"/>
                  <a:satMod val="160000"/>
                </a:srgbClr>
              </a:gs>
              <a:gs pos="50000">
                <a:srgbClr val="3366FF">
                  <a:tint val="44500"/>
                  <a:satMod val="160000"/>
                </a:srgbClr>
              </a:gs>
              <a:gs pos="100000">
                <a:srgbClr val="3366FF">
                  <a:tint val="23500"/>
                  <a:satMod val="160000"/>
                </a:srgbClr>
              </a:gs>
            </a:gsLst>
            <a:lin ang="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Малорозчинні - восени</a:t>
            </a:r>
          </a:p>
        </p:txBody>
      </p:sp>
      <p:sp>
        <p:nvSpPr>
          <p:cNvPr id="10" name="Загнутый угол 9"/>
          <p:cNvSpPr/>
          <p:nvPr/>
        </p:nvSpPr>
        <p:spPr>
          <a:xfrm>
            <a:off x="3428992" y="5372096"/>
            <a:ext cx="5000660" cy="1368429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rgbClr val="02010F"/>
                </a:solidFill>
                <a:latin typeface="Times New Roman" pitchFamily="18" charset="0"/>
                <a:cs typeface="Times New Roman" pitchFamily="18" charset="0"/>
              </a:rPr>
              <a:t>Надлишок добрив не збільшує врожаю, а накопичується в рослинах, потрапляє в питну воду і може зашкодити здоров’ю людей.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22538" y="0"/>
            <a:ext cx="6562725" cy="64611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Мінеральні   добрива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8" y="0"/>
            <a:ext cx="2643188" cy="219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767013" y="836613"/>
            <a:ext cx="6072187" cy="148272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buFont typeface="Wingdings" pitchFamily="2" charset="2"/>
              <a:buChar char="v"/>
            </a:pPr>
            <a:r>
              <a:rPr lang="uk-UA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Добуті з надр чи промислово отримані хімічні сполуки </a:t>
            </a:r>
          </a:p>
          <a:p>
            <a:pPr eaLnBrk="0" hangingPunct="0">
              <a:buFont typeface="Wingdings" pitchFamily="2" charset="2"/>
              <a:buChar char="v"/>
            </a:pPr>
            <a:r>
              <a:rPr lang="uk-UA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Містять основні елементи живлення:</a:t>
            </a:r>
          </a:p>
          <a:p>
            <a:pPr algn="ctr" eaLnBrk="0" hangingPunct="0"/>
            <a:r>
              <a:rPr lang="uk-UA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Нітроген,  Фосфор,  Калій;</a:t>
            </a:r>
          </a:p>
          <a:p>
            <a:pPr eaLnBrk="0" hangingPunct="0">
              <a:buFont typeface="Wingdings" pitchFamily="2" charset="2"/>
              <a:buChar char="v"/>
            </a:pPr>
            <a:r>
              <a:rPr lang="uk-UA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Важливі для  життєдіяльності мікроелементи:</a:t>
            </a:r>
            <a:endParaRPr lang="en-US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ts val="2163"/>
              </a:lnSpc>
            </a:pPr>
            <a:r>
              <a:rPr lang="uk-UA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Купрум,  Бор,  Манган та ін. </a:t>
            </a:r>
            <a:endParaRPr lang="uk-UA" sz="3200" b="1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2438346"/>
            <a:ext cx="3092016" cy="2313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5" name="TextBox 6"/>
          <p:cNvSpPr txBox="1">
            <a:spLocks noChangeArrowheads="1"/>
          </p:cNvSpPr>
          <p:nvPr/>
        </p:nvSpPr>
        <p:spPr bwMode="auto">
          <a:xfrm>
            <a:off x="957263" y="2643188"/>
            <a:ext cx="2714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ПРОСТІ</a:t>
            </a:r>
            <a:endParaRPr lang="uk-UA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1263" y="2571750"/>
            <a:ext cx="3159125" cy="208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847" name="TextBox 8"/>
          <p:cNvSpPr txBox="1">
            <a:spLocks noChangeArrowheads="1"/>
          </p:cNvSpPr>
          <p:nvPr/>
        </p:nvSpPr>
        <p:spPr bwMode="auto">
          <a:xfrm>
            <a:off x="4730750" y="2571750"/>
            <a:ext cx="2809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Times New Roman" pitchFamily="18" charset="0"/>
                <a:cs typeface="Times New Roman" pitchFamily="18" charset="0"/>
              </a:rPr>
              <a:t>КОМПЛЕКСНІ</a:t>
            </a:r>
          </a:p>
        </p:txBody>
      </p:sp>
      <p:sp>
        <p:nvSpPr>
          <p:cNvPr id="2" name="Овал 1"/>
          <p:cNvSpPr/>
          <p:nvPr/>
        </p:nvSpPr>
        <p:spPr>
          <a:xfrm>
            <a:off x="852922" y="5046050"/>
            <a:ext cx="3096344" cy="1512168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Містять тільки один з основних елементів живлення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5043262" y="5056801"/>
            <a:ext cx="3096344" cy="1501417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Містять не менше двох  основних елементів живлення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2159000" y="4654550"/>
            <a:ext cx="484188" cy="37147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348413" y="4686300"/>
            <a:ext cx="485775" cy="36988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2649</TotalTime>
  <Words>643</Words>
  <Application>Microsoft Office PowerPoint</Application>
  <PresentationFormat>Экран (4:3)</PresentationFormat>
  <Paragraphs>146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Яркая</vt:lpstr>
      <vt:lpstr>Презентация1</vt:lpstr>
      <vt:lpstr>Тема:</vt:lpstr>
      <vt:lpstr>Мета:</vt:lpstr>
      <vt:lpstr>Презентация PowerPoint</vt:lpstr>
      <vt:lpstr>Живлення – основа життя будь-яких  живих  організмів </vt:lpstr>
      <vt:lpstr>ҐРУНТ – основне джерело забезпечення рослин поживними речовинами</vt:lpstr>
      <vt:lpstr> Ґрунти, на яких вирощують сільськогосподарські культури, поступово збіднюються на елементи, потрібні рослинам.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Зовнішні ознаки нестачі поживних елементів у ґрунті:</vt:lpstr>
      <vt:lpstr>Виробництво добрив в Україні</vt:lpstr>
      <vt:lpstr>Презентация PowerPoint</vt:lpstr>
      <vt:lpstr>Дякуємо всім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196</cp:revision>
  <dcterms:created xsi:type="dcterms:W3CDTF">2010-12-13T20:38:22Z</dcterms:created>
  <dcterms:modified xsi:type="dcterms:W3CDTF">2013-12-02T22:29:47Z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673459</vt:lpwstr>
  </property>
  <property fmtid="{D5CDD505-2E9C-101B-9397-08002B2CF9AE}" name="NXPowerLiteVersion" pid="3">
    <vt:lpwstr>D4.1.4</vt:lpwstr>
  </property>
</Properties>
</file>